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Pragmatica Bold" charset="1" panose="020B0703040502020204"/>
      <p:regular r:id="rId23"/>
    </p:embeddedFont>
    <p:embeddedFont>
      <p:font typeface="Arial" charset="1" panose="020B0604020202020204"/>
      <p:regular r:id="rId24"/>
    </p:embeddedFont>
    <p:embeddedFont>
      <p:font typeface="Borsok" charset="1" panose="02000503000000020002"/>
      <p:regular r:id="rId25"/>
    </p:embeddedFont>
    <p:embeddedFont>
      <p:font typeface="Arial Bold" charset="1" panose="020B0704020202020204"/>
      <p:regular r:id="rId26"/>
    </p:embeddedFont>
    <p:embeddedFont>
      <p:font typeface="Canva Sans Bold" charset="1" panose="020B080303050104010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7.png" Type="http://schemas.openxmlformats.org/officeDocument/2006/relationships/image"/><Relationship Id="rId5" Target="../media/image10.jpeg" Type="http://schemas.openxmlformats.org/officeDocument/2006/relationships/image"/><Relationship Id="rId6" Target="../media/image6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jpeg" Type="http://schemas.openxmlformats.org/officeDocument/2006/relationships/image"/><Relationship Id="rId11" Target="../media/image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39.pn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0.pn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1.pn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england.nhs.uk/elective-care/best-practice-solutions/advice-and-guidance/" TargetMode="External" Type="http://schemas.openxmlformats.org/officeDocument/2006/relationships/hyperlink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2.png" Type="http://schemas.openxmlformats.org/officeDocument/2006/relationships/image"/><Relationship Id="rId6" Target="../media/image43.png" Type="http://schemas.openxmlformats.org/officeDocument/2006/relationships/image"/><Relationship Id="rId7" Target="../media/image10.jpeg" Type="http://schemas.openxmlformats.org/officeDocument/2006/relationships/image"/><Relationship Id="rId8" Target="../media/image5.png" Type="http://schemas.openxmlformats.org/officeDocument/2006/relationships/image"/><Relationship Id="rId9" Target="https://www.england.nhs.uk/elective-care/best-practice-solutions/advice-and-guidance/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10.jpe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9.png" Type="http://schemas.openxmlformats.org/officeDocument/2006/relationships/image"/><Relationship Id="rId5" Target="../media/image46.png" Type="http://schemas.openxmlformats.org/officeDocument/2006/relationships/image"/><Relationship Id="rId6" Target="../media/image6.png" Type="http://schemas.openxmlformats.org/officeDocument/2006/relationships/image"/><Relationship Id="rId7" Target="../media/image1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png" Type="http://schemas.openxmlformats.org/officeDocument/2006/relationships/image"/><Relationship Id="rId12" Target="../media/image16.png" Type="http://schemas.openxmlformats.org/officeDocument/2006/relationships/image"/><Relationship Id="rId13" Target="../media/image5.png" Type="http://schemas.openxmlformats.org/officeDocument/2006/relationships/image"/><Relationship Id="rId14" Target="../media/image10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6.png" Type="http://schemas.openxmlformats.org/officeDocument/2006/relationships/image"/><Relationship Id="rId7" Target="../media/image10.jpeg" Type="http://schemas.openxmlformats.org/officeDocument/2006/relationships/image"/><Relationship Id="rId8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22.png" Type="http://schemas.openxmlformats.org/officeDocument/2006/relationships/image"/><Relationship Id="rId13" Target="../media/image10.jpeg" Type="http://schemas.openxmlformats.org/officeDocument/2006/relationships/image"/><Relationship Id="rId14" Target="../media/image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10.jpe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0.png" Type="http://schemas.openxmlformats.org/officeDocument/2006/relationships/image"/><Relationship Id="rId5" Target="../media/image10.jpe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2.png" Type="http://schemas.openxmlformats.org/officeDocument/2006/relationships/image"/><Relationship Id="rId5" Target="../media/image10.jpe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35.png" Type="http://schemas.openxmlformats.org/officeDocument/2006/relationships/image"/><Relationship Id="rId12" Target="../media/image36.png" Type="http://schemas.openxmlformats.org/officeDocument/2006/relationships/image"/><Relationship Id="rId13" Target="../media/image10.jpeg" Type="http://schemas.openxmlformats.org/officeDocument/2006/relationships/image"/><Relationship Id="rId14" Target="../media/image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3885" y="-214281"/>
            <a:ext cx="19249348" cy="8352798"/>
            <a:chOff x="0" y="0"/>
            <a:chExt cx="25665798" cy="11137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65798" cy="1558488"/>
            </a:xfrm>
            <a:custGeom>
              <a:avLst/>
              <a:gdLst/>
              <a:ahLst/>
              <a:cxnLst/>
              <a:rect r="r" b="b" t="t" l="l"/>
              <a:pathLst>
                <a:path h="1558488" w="25665798">
                  <a:moveTo>
                    <a:pt x="0" y="0"/>
                  </a:moveTo>
                  <a:lnTo>
                    <a:pt x="25665798" y="0"/>
                  </a:lnTo>
                  <a:lnTo>
                    <a:pt x="25665798" y="1558488"/>
                  </a:lnTo>
                  <a:lnTo>
                    <a:pt x="0" y="155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15451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1896" y="569636"/>
              <a:ext cx="25603901" cy="10567428"/>
            </a:xfrm>
            <a:custGeom>
              <a:avLst/>
              <a:gdLst/>
              <a:ahLst/>
              <a:cxnLst/>
              <a:rect r="r" b="b" t="t" l="l"/>
              <a:pathLst>
                <a:path h="10567428" w="25603901">
                  <a:moveTo>
                    <a:pt x="0" y="0"/>
                  </a:moveTo>
                  <a:lnTo>
                    <a:pt x="25603902" y="0"/>
                  </a:lnTo>
                  <a:lnTo>
                    <a:pt x="25603902" y="10567428"/>
                  </a:lnTo>
                  <a:lnTo>
                    <a:pt x="0" y="1056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719422" y="116090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2" y="0"/>
                </a:lnTo>
                <a:lnTo>
                  <a:pt x="5824522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01125" y="427910"/>
            <a:ext cx="2390640" cy="239064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1092" t="-5671" r="-9666" b="-1508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875741" y="2740896"/>
            <a:ext cx="8985430" cy="4871883"/>
            <a:chOff x="0" y="0"/>
            <a:chExt cx="11980573" cy="649584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285750"/>
              <a:ext cx="11713873" cy="24001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099"/>
                </a:lnSpc>
              </a:pPr>
              <a:r>
                <a:rPr lang="en-US" b="true" sz="13366" spc="-347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Advice and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405947" y="2580270"/>
              <a:ext cx="10574626" cy="24001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099"/>
                </a:lnSpc>
              </a:pPr>
              <a:r>
                <a:rPr lang="en-US" b="true" sz="13366" spc="-347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Guidance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8026694" y="5212166"/>
              <a:ext cx="3687179" cy="12836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892"/>
                </a:lnSpc>
              </a:pPr>
              <a:r>
                <a:rPr lang="en-US" sz="7033" spc="-182" b="true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 (</a:t>
              </a:r>
              <a:r>
                <a:rPr lang="en-US" sz="7033" spc="-182" b="true">
                  <a:solidFill>
                    <a:srgbClr val="FF5744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A&amp;G</a:t>
              </a:r>
              <a:r>
                <a:rPr lang="en-US" sz="7033" spc="-182" b="true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)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1170837" y="5297859"/>
            <a:ext cx="5610574" cy="2834723"/>
          </a:xfrm>
          <a:custGeom>
            <a:avLst/>
            <a:gdLst/>
            <a:ahLst/>
            <a:cxnLst/>
            <a:rect r="r" b="b" t="t" l="l"/>
            <a:pathLst>
              <a:path h="2834723" w="5610574">
                <a:moveTo>
                  <a:pt x="0" y="0"/>
                </a:moveTo>
                <a:lnTo>
                  <a:pt x="5610574" y="0"/>
                </a:lnTo>
                <a:lnTo>
                  <a:pt x="5610574" y="2834723"/>
                </a:lnTo>
                <a:lnTo>
                  <a:pt x="0" y="2834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0" t="-51832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963117" y="4891410"/>
            <a:ext cx="6305385" cy="5777309"/>
          </a:xfrm>
          <a:custGeom>
            <a:avLst/>
            <a:gdLst/>
            <a:ahLst/>
            <a:cxnLst/>
            <a:rect r="r" b="b" t="t" l="l"/>
            <a:pathLst>
              <a:path h="5777309" w="6305385">
                <a:moveTo>
                  <a:pt x="0" y="0"/>
                </a:moveTo>
                <a:lnTo>
                  <a:pt x="6305385" y="0"/>
                </a:lnTo>
                <a:lnTo>
                  <a:pt x="6305385" y="5777309"/>
                </a:lnTo>
                <a:lnTo>
                  <a:pt x="0" y="5777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09172" y="2378757"/>
            <a:ext cx="10978059" cy="860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27"/>
              </a:lnSpc>
            </a:pPr>
            <a:r>
              <a:rPr lang="en-US" b="true" sz="6399" spc="-166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Why </a:t>
            </a:r>
            <a:r>
              <a:rPr lang="en-US" sz="6399" spc="-166" b="true">
                <a:solidFill>
                  <a:srgbClr val="FF5744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A&amp;G </a:t>
            </a:r>
            <a:r>
              <a:rPr lang="en-US" b="true" sz="6399" spc="-166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could be helpful: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3757011" y="6383172"/>
            <a:ext cx="5704208" cy="4373226"/>
          </a:xfrm>
          <a:custGeom>
            <a:avLst/>
            <a:gdLst/>
            <a:ahLst/>
            <a:cxnLst/>
            <a:rect r="r" b="b" t="t" l="l"/>
            <a:pathLst>
              <a:path h="4373226" w="5704208">
                <a:moveTo>
                  <a:pt x="0" y="0"/>
                </a:moveTo>
                <a:lnTo>
                  <a:pt x="5704208" y="0"/>
                </a:lnTo>
                <a:lnTo>
                  <a:pt x="5704208" y="4373226"/>
                </a:lnTo>
                <a:lnTo>
                  <a:pt x="0" y="4373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12063" y="6383172"/>
            <a:ext cx="5312191" cy="4282954"/>
          </a:xfrm>
          <a:custGeom>
            <a:avLst/>
            <a:gdLst/>
            <a:ahLst/>
            <a:cxnLst/>
            <a:rect r="r" b="b" t="t" l="l"/>
            <a:pathLst>
              <a:path h="4282954" w="5312191">
                <a:moveTo>
                  <a:pt x="0" y="0"/>
                </a:moveTo>
                <a:lnTo>
                  <a:pt x="5312191" y="0"/>
                </a:lnTo>
                <a:lnTo>
                  <a:pt x="5312191" y="4282954"/>
                </a:lnTo>
                <a:lnTo>
                  <a:pt x="0" y="4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95375" y="3911471"/>
            <a:ext cx="9654297" cy="5270500"/>
            <a:chOff x="0" y="0"/>
            <a:chExt cx="12872396" cy="7027334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335424"/>
              <a:ext cx="272735" cy="274132"/>
              <a:chOff x="0" y="0"/>
              <a:chExt cx="80866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0866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8660">
                    <a:moveTo>
                      <a:pt x="404330" y="0"/>
                    </a:moveTo>
                    <a:cubicBezTo>
                      <a:pt x="181025" y="0"/>
                      <a:pt x="0" y="181951"/>
                      <a:pt x="0" y="406400"/>
                    </a:cubicBezTo>
                    <a:cubicBezTo>
                      <a:pt x="0" y="630849"/>
                      <a:pt x="181025" y="812800"/>
                      <a:pt x="404330" y="812800"/>
                    </a:cubicBezTo>
                    <a:cubicBezTo>
                      <a:pt x="627635" y="812800"/>
                      <a:pt x="808660" y="630849"/>
                      <a:pt x="808660" y="406400"/>
                    </a:cubicBezTo>
                    <a:cubicBezTo>
                      <a:pt x="808660" y="181951"/>
                      <a:pt x="627635" y="0"/>
                      <a:pt x="404330" y="0"/>
                    </a:cubicBezTo>
                    <a:close/>
                  </a:path>
                </a:pathLst>
              </a:custGeom>
              <a:solidFill>
                <a:srgbClr val="6EC24A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5812" y="-171450"/>
                <a:ext cx="657036" cy="9080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39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559977"/>
              <a:ext cx="272735" cy="274132"/>
              <a:chOff x="0" y="0"/>
              <a:chExt cx="80866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0866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8660">
                    <a:moveTo>
                      <a:pt x="404330" y="0"/>
                    </a:moveTo>
                    <a:cubicBezTo>
                      <a:pt x="181025" y="0"/>
                      <a:pt x="0" y="181951"/>
                      <a:pt x="0" y="406400"/>
                    </a:cubicBezTo>
                    <a:cubicBezTo>
                      <a:pt x="0" y="630849"/>
                      <a:pt x="181025" y="812800"/>
                      <a:pt x="404330" y="812800"/>
                    </a:cubicBezTo>
                    <a:cubicBezTo>
                      <a:pt x="627635" y="812800"/>
                      <a:pt x="808660" y="630849"/>
                      <a:pt x="808660" y="406400"/>
                    </a:cubicBezTo>
                    <a:cubicBezTo>
                      <a:pt x="808660" y="181951"/>
                      <a:pt x="627635" y="0"/>
                      <a:pt x="404330" y="0"/>
                    </a:cubicBezTo>
                    <a:close/>
                  </a:path>
                </a:pathLst>
              </a:custGeom>
              <a:solidFill>
                <a:srgbClr val="6EC24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5812" y="-171450"/>
                <a:ext cx="657036" cy="9080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3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2805235"/>
              <a:ext cx="272735" cy="274132"/>
              <a:chOff x="0" y="0"/>
              <a:chExt cx="80866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0866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8660">
                    <a:moveTo>
                      <a:pt x="404330" y="0"/>
                    </a:moveTo>
                    <a:cubicBezTo>
                      <a:pt x="181025" y="0"/>
                      <a:pt x="0" y="181951"/>
                      <a:pt x="0" y="406400"/>
                    </a:cubicBezTo>
                    <a:cubicBezTo>
                      <a:pt x="0" y="630849"/>
                      <a:pt x="181025" y="812800"/>
                      <a:pt x="404330" y="812800"/>
                    </a:cubicBezTo>
                    <a:cubicBezTo>
                      <a:pt x="627635" y="812800"/>
                      <a:pt x="808660" y="630849"/>
                      <a:pt x="808660" y="406400"/>
                    </a:cubicBezTo>
                    <a:cubicBezTo>
                      <a:pt x="808660" y="181951"/>
                      <a:pt x="627635" y="0"/>
                      <a:pt x="404330" y="0"/>
                    </a:cubicBezTo>
                    <a:close/>
                  </a:path>
                </a:pathLst>
              </a:custGeom>
              <a:solidFill>
                <a:srgbClr val="6EC24A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5812" y="-171450"/>
                <a:ext cx="657036" cy="9080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3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4012392"/>
              <a:ext cx="272735" cy="274132"/>
              <a:chOff x="0" y="0"/>
              <a:chExt cx="80866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0866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8660">
                    <a:moveTo>
                      <a:pt x="404330" y="0"/>
                    </a:moveTo>
                    <a:cubicBezTo>
                      <a:pt x="181025" y="0"/>
                      <a:pt x="0" y="181951"/>
                      <a:pt x="0" y="406400"/>
                    </a:cubicBezTo>
                    <a:cubicBezTo>
                      <a:pt x="0" y="630849"/>
                      <a:pt x="181025" y="812800"/>
                      <a:pt x="404330" y="812800"/>
                    </a:cubicBezTo>
                    <a:cubicBezTo>
                      <a:pt x="627635" y="812800"/>
                      <a:pt x="808660" y="630849"/>
                      <a:pt x="808660" y="406400"/>
                    </a:cubicBezTo>
                    <a:cubicBezTo>
                      <a:pt x="808660" y="181951"/>
                      <a:pt x="627635" y="0"/>
                      <a:pt x="404330" y="0"/>
                    </a:cubicBezTo>
                    <a:close/>
                  </a:path>
                </a:pathLst>
              </a:custGeom>
              <a:solidFill>
                <a:srgbClr val="6EC24A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5812" y="-171450"/>
                <a:ext cx="657036" cy="9080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39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6549239"/>
              <a:ext cx="272735" cy="274132"/>
              <a:chOff x="0" y="0"/>
              <a:chExt cx="80866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0866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8660">
                    <a:moveTo>
                      <a:pt x="404330" y="0"/>
                    </a:moveTo>
                    <a:cubicBezTo>
                      <a:pt x="181025" y="0"/>
                      <a:pt x="0" y="181951"/>
                      <a:pt x="0" y="406400"/>
                    </a:cubicBezTo>
                    <a:cubicBezTo>
                      <a:pt x="0" y="630849"/>
                      <a:pt x="181025" y="812800"/>
                      <a:pt x="404330" y="812800"/>
                    </a:cubicBezTo>
                    <a:cubicBezTo>
                      <a:pt x="627635" y="812800"/>
                      <a:pt x="808660" y="630849"/>
                      <a:pt x="808660" y="406400"/>
                    </a:cubicBezTo>
                    <a:cubicBezTo>
                      <a:pt x="808660" y="181951"/>
                      <a:pt x="627635" y="0"/>
                      <a:pt x="404330" y="0"/>
                    </a:cubicBezTo>
                    <a:close/>
                  </a:path>
                </a:pathLst>
              </a:custGeom>
              <a:solidFill>
                <a:srgbClr val="6EC24A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5812" y="-171450"/>
                <a:ext cx="657036" cy="9080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39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744884" y="-257175"/>
              <a:ext cx="12127512" cy="72845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99"/>
                </a:lnSpc>
              </a:pPr>
              <a:r>
                <a:rPr lang="en-US" sz="3999" spc="-1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You may get specialist help faster </a:t>
              </a:r>
            </a:p>
            <a:p>
              <a:pPr algn="l">
                <a:lnSpc>
                  <a:spcPts val="7399"/>
                </a:lnSpc>
              </a:pPr>
              <a:r>
                <a:rPr lang="en-US" sz="3999" spc="-1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You may not need to go to the hospital </a:t>
              </a:r>
            </a:p>
            <a:p>
              <a:pPr algn="l">
                <a:lnSpc>
                  <a:spcPts val="7399"/>
                </a:lnSpc>
              </a:pPr>
              <a:r>
                <a:rPr lang="en-US" sz="3999" spc="-1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You may feel less worried </a:t>
              </a:r>
            </a:p>
            <a:p>
              <a:pPr algn="l">
                <a:lnSpc>
                  <a:spcPts val="7399"/>
                </a:lnSpc>
              </a:pPr>
              <a:r>
                <a:rPr lang="en-US" sz="3999" spc="-1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Specialists can give appointments to people in most need  </a:t>
              </a:r>
            </a:p>
            <a:p>
              <a:pPr algn="l">
                <a:lnSpc>
                  <a:spcPts val="7399"/>
                </a:lnSpc>
              </a:pPr>
              <a:r>
                <a:rPr lang="en-US" sz="3999" spc="-1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It helps the NHS save time and money 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3885" y="-214281"/>
            <a:ext cx="19249348" cy="8352798"/>
            <a:chOff x="0" y="0"/>
            <a:chExt cx="25665798" cy="11137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65798" cy="1558488"/>
            </a:xfrm>
            <a:custGeom>
              <a:avLst/>
              <a:gdLst/>
              <a:ahLst/>
              <a:cxnLst/>
              <a:rect r="r" b="b" t="t" l="l"/>
              <a:pathLst>
                <a:path h="1558488" w="25665798">
                  <a:moveTo>
                    <a:pt x="0" y="0"/>
                  </a:moveTo>
                  <a:lnTo>
                    <a:pt x="25665798" y="0"/>
                  </a:lnTo>
                  <a:lnTo>
                    <a:pt x="25665798" y="1558488"/>
                  </a:lnTo>
                  <a:lnTo>
                    <a:pt x="0" y="155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15451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1896" y="569636"/>
              <a:ext cx="25603901" cy="10567428"/>
            </a:xfrm>
            <a:custGeom>
              <a:avLst/>
              <a:gdLst/>
              <a:ahLst/>
              <a:cxnLst/>
              <a:rect r="r" b="b" t="t" l="l"/>
              <a:pathLst>
                <a:path h="10567428" w="25603901">
                  <a:moveTo>
                    <a:pt x="0" y="0"/>
                  </a:moveTo>
                  <a:lnTo>
                    <a:pt x="25603902" y="0"/>
                  </a:lnTo>
                  <a:lnTo>
                    <a:pt x="25603902" y="10567428"/>
                  </a:lnTo>
                  <a:lnTo>
                    <a:pt x="0" y="1056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5400000">
            <a:off x="11940871" y="2980544"/>
            <a:ext cx="2328367" cy="7987581"/>
          </a:xfrm>
          <a:custGeom>
            <a:avLst/>
            <a:gdLst/>
            <a:ahLst/>
            <a:cxnLst/>
            <a:rect r="r" b="b" t="t" l="l"/>
            <a:pathLst>
              <a:path h="7987581" w="2328367">
                <a:moveTo>
                  <a:pt x="0" y="0"/>
                </a:moveTo>
                <a:lnTo>
                  <a:pt x="2328367" y="0"/>
                </a:lnTo>
                <a:lnTo>
                  <a:pt x="2328367" y="7987581"/>
                </a:lnTo>
                <a:lnTo>
                  <a:pt x="0" y="7987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160721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7904635" y="3496942"/>
            <a:ext cx="8250761" cy="7848536"/>
          </a:xfrm>
          <a:custGeom>
            <a:avLst/>
            <a:gdLst/>
            <a:ahLst/>
            <a:cxnLst/>
            <a:rect r="r" b="b" t="t" l="l"/>
            <a:pathLst>
              <a:path h="7848536" w="8250761">
                <a:moveTo>
                  <a:pt x="8250761" y="0"/>
                </a:moveTo>
                <a:lnTo>
                  <a:pt x="0" y="0"/>
                </a:lnTo>
                <a:lnTo>
                  <a:pt x="0" y="7848536"/>
                </a:lnTo>
                <a:lnTo>
                  <a:pt x="8250761" y="7848536"/>
                </a:lnTo>
                <a:lnTo>
                  <a:pt x="8250761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27916" y="3300633"/>
            <a:ext cx="14067236" cy="3504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24"/>
              </a:lnSpc>
            </a:pPr>
            <a:r>
              <a:rPr lang="en-US" sz="10871" spc="-282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Our findings </a:t>
            </a:r>
          </a:p>
          <a:p>
            <a:pPr algn="l">
              <a:lnSpc>
                <a:spcPts val="14024"/>
              </a:lnSpc>
            </a:pPr>
            <a:r>
              <a:rPr lang="en-US" sz="10871" spc="-282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on </a:t>
            </a:r>
            <a:r>
              <a:rPr lang="en-US" sz="10871" spc="-282" b="true">
                <a:solidFill>
                  <a:srgbClr val="FF5744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A&amp;G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1092" t="-5671" r="-9666" b="-15087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299922" y="3159088"/>
            <a:ext cx="14633911" cy="179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73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Advice and Guidance </a:t>
            </a:r>
            <a:r>
              <a:rPr lang="en-US" b="true" sz="3999">
                <a:solidFill>
                  <a:srgbClr val="FF5744"/>
                </a:solidFill>
                <a:latin typeface="Arial Bold"/>
                <a:ea typeface="Arial Bold"/>
                <a:cs typeface="Arial Bold"/>
                <a:sym typeface="Arial Bold"/>
              </a:rPr>
              <a:t>(A&amp;G)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 has risen a lot, especially during and after the COVID‑19 pandemic.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800000">
            <a:off x="11618795" y="8321030"/>
            <a:ext cx="5822545" cy="4463951"/>
          </a:xfrm>
          <a:custGeom>
            <a:avLst/>
            <a:gdLst/>
            <a:ahLst/>
            <a:cxnLst/>
            <a:rect r="r" b="b" t="t" l="l"/>
            <a:pathLst>
              <a:path h="4463951" w="5822545">
                <a:moveTo>
                  <a:pt x="0" y="0"/>
                </a:moveTo>
                <a:lnTo>
                  <a:pt x="5822545" y="0"/>
                </a:lnTo>
                <a:lnTo>
                  <a:pt x="5822545" y="4463951"/>
                </a:lnTo>
                <a:lnTo>
                  <a:pt x="0" y="4463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76561" y="6948213"/>
            <a:ext cx="4287514" cy="3703340"/>
          </a:xfrm>
          <a:custGeom>
            <a:avLst/>
            <a:gdLst/>
            <a:ahLst/>
            <a:cxnLst/>
            <a:rect r="r" b="b" t="t" l="l"/>
            <a:pathLst>
              <a:path h="3703340" w="4287514">
                <a:moveTo>
                  <a:pt x="0" y="0"/>
                </a:moveTo>
                <a:lnTo>
                  <a:pt x="4287514" y="0"/>
                </a:lnTo>
                <a:lnTo>
                  <a:pt x="4287514" y="3703340"/>
                </a:lnTo>
                <a:lnTo>
                  <a:pt x="0" y="3703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24643" y="5612755"/>
            <a:ext cx="13809190" cy="179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99"/>
              </a:lnSpc>
            </a:pP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from </a:t>
            </a:r>
            <a:r>
              <a:rPr lang="en-US" b="true" sz="39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less deprived areas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b="true" sz="39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white ethnic groups 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b="true" sz="39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more likely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have A&amp;G used in their care.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22738" y="914001"/>
            <a:ext cx="11826379" cy="98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2"/>
              </a:lnSpc>
            </a:pPr>
            <a:r>
              <a:rPr lang="en-US" b="true" sz="7394" spc="-192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Our Findings: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1092" t="-5671" r="-9666" b="-15087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10849013" y="8121699"/>
            <a:ext cx="5822545" cy="4463951"/>
          </a:xfrm>
          <a:custGeom>
            <a:avLst/>
            <a:gdLst/>
            <a:ahLst/>
            <a:cxnLst/>
            <a:rect r="r" b="b" t="t" l="l"/>
            <a:pathLst>
              <a:path h="4463951" w="5822545">
                <a:moveTo>
                  <a:pt x="0" y="0"/>
                </a:moveTo>
                <a:lnTo>
                  <a:pt x="5822545" y="0"/>
                </a:lnTo>
                <a:lnTo>
                  <a:pt x="5822545" y="4463952"/>
                </a:lnTo>
                <a:lnTo>
                  <a:pt x="0" y="446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25250" y="7212943"/>
            <a:ext cx="3608267" cy="3423343"/>
          </a:xfrm>
          <a:custGeom>
            <a:avLst/>
            <a:gdLst/>
            <a:ahLst/>
            <a:cxnLst/>
            <a:rect r="r" b="b" t="t" l="l"/>
            <a:pathLst>
              <a:path h="3423343" w="3608267">
                <a:moveTo>
                  <a:pt x="0" y="0"/>
                </a:moveTo>
                <a:lnTo>
                  <a:pt x="3608266" y="0"/>
                </a:lnTo>
                <a:lnTo>
                  <a:pt x="3608266" y="3423343"/>
                </a:lnTo>
                <a:lnTo>
                  <a:pt x="0" y="3423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8200" y="2914991"/>
            <a:ext cx="15880983" cy="272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63599" indent="-431800" lvl="1">
              <a:lnSpc>
                <a:spcPts val="7399"/>
              </a:lnSpc>
              <a:buFont typeface="Arial"/>
              <a:buChar char="•"/>
            </a:pPr>
            <a:r>
              <a:rPr lang="en-US" b="true" sz="3999">
                <a:solidFill>
                  <a:srgbClr val="FF5744"/>
                </a:solidFill>
                <a:latin typeface="Arial Bold"/>
                <a:ea typeface="Arial Bold"/>
                <a:cs typeface="Arial Bold"/>
                <a:sym typeface="Arial Bold"/>
              </a:rPr>
              <a:t>A&amp;G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does </a:t>
            </a:r>
            <a:r>
              <a:rPr lang="en-US" b="true" sz="39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 necessarily replace a referral.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Most patients who receive </a:t>
            </a:r>
            <a:r>
              <a:rPr lang="en-US" b="true" sz="3999">
                <a:solidFill>
                  <a:srgbClr val="FF5744"/>
                </a:solidFill>
                <a:latin typeface="Arial Bold"/>
                <a:ea typeface="Arial Bold"/>
                <a:cs typeface="Arial Bold"/>
                <a:sym typeface="Arial Bold"/>
              </a:rPr>
              <a:t>A&amp;G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(about 9 out of 10) also have a direct referral to a specialist around the same time.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46127" y="6026869"/>
            <a:ext cx="15025431" cy="272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99"/>
              </a:lnSpc>
            </a:pP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Clinicians use </a:t>
            </a:r>
            <a:r>
              <a:rPr lang="en-US" b="true" sz="3999">
                <a:solidFill>
                  <a:srgbClr val="FF5744"/>
                </a:solidFill>
                <a:latin typeface="Arial Bold"/>
                <a:ea typeface="Arial Bold"/>
                <a:cs typeface="Arial Bold"/>
                <a:sym typeface="Arial Bold"/>
              </a:rPr>
              <a:t>A&amp;G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different reasons (for example, to get quick advice or support), so it is </a:t>
            </a:r>
            <a:r>
              <a:rPr lang="en-US" b="true" sz="39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not always used </a:t>
            </a:r>
          </a:p>
          <a:p>
            <a:pPr algn="l">
              <a:lnSpc>
                <a:spcPts val="7399"/>
              </a:lnSpc>
            </a:pPr>
            <a:r>
              <a:rPr lang="en-US" b="true" sz="39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an alternative to being referred.</a:t>
            </a: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22738" y="914001"/>
            <a:ext cx="11826379" cy="98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2"/>
              </a:lnSpc>
            </a:pPr>
            <a:r>
              <a:rPr lang="en-US" b="true" sz="7394" spc="-192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Our Findings: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1092" t="-5671" r="-9666" b="-15087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11525968" y="7400858"/>
            <a:ext cx="6008199" cy="4606286"/>
          </a:xfrm>
          <a:custGeom>
            <a:avLst/>
            <a:gdLst/>
            <a:ahLst/>
            <a:cxnLst/>
            <a:rect r="r" b="b" t="t" l="l"/>
            <a:pathLst>
              <a:path h="4606286" w="6008199">
                <a:moveTo>
                  <a:pt x="0" y="0"/>
                </a:moveTo>
                <a:lnTo>
                  <a:pt x="6008199" y="0"/>
                </a:lnTo>
                <a:lnTo>
                  <a:pt x="6008199" y="4606285"/>
                </a:lnTo>
                <a:lnTo>
                  <a:pt x="0" y="4606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97157" y="6686116"/>
            <a:ext cx="5142667" cy="3850572"/>
          </a:xfrm>
          <a:custGeom>
            <a:avLst/>
            <a:gdLst/>
            <a:ahLst/>
            <a:cxnLst/>
            <a:rect r="r" b="b" t="t" l="l"/>
            <a:pathLst>
              <a:path h="3850572" w="5142667">
                <a:moveTo>
                  <a:pt x="0" y="0"/>
                </a:moveTo>
                <a:lnTo>
                  <a:pt x="5142667" y="0"/>
                </a:lnTo>
                <a:lnTo>
                  <a:pt x="5142667" y="3850572"/>
                </a:lnTo>
                <a:lnTo>
                  <a:pt x="0" y="3850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22738" y="914001"/>
            <a:ext cx="11826379" cy="988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2"/>
              </a:lnSpc>
            </a:pPr>
            <a:r>
              <a:rPr lang="en-US" b="true" sz="7394" spc="-192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Our Findings: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8200" y="2905466"/>
            <a:ext cx="16095377" cy="890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85189" indent="-442594" lvl="1">
              <a:lnSpc>
                <a:spcPts val="7584"/>
              </a:lnSpc>
              <a:buFont typeface="Arial"/>
              <a:buChar char="•"/>
            </a:pPr>
            <a:r>
              <a:rPr lang="en-US" b="true" sz="4099">
                <a:solidFill>
                  <a:srgbClr val="FF5744"/>
                </a:solidFill>
                <a:latin typeface="Arial Bold"/>
                <a:ea typeface="Arial Bold"/>
                <a:cs typeface="Arial Bold"/>
                <a:sym typeface="Arial Bold"/>
              </a:rPr>
              <a:t>A&amp;G</a:t>
            </a:r>
            <a:r>
              <a:rPr lang="en-US" sz="4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true" sz="40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works differently in different hospitals and specialties.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23055" y="4476093"/>
            <a:ext cx="12158591" cy="366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99"/>
              </a:lnSpc>
            </a:pPr>
            <a:r>
              <a:rPr lang="en-US" sz="3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While it can be very helpful for patients’ healthcare journeys, improvements in how services are organised can help ensure it is used safely, effectively, and fairly.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1092" t="-5671" r="-9666" b="-15087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15788112" y="6765250"/>
            <a:ext cx="4999776" cy="3833162"/>
          </a:xfrm>
          <a:custGeom>
            <a:avLst/>
            <a:gdLst/>
            <a:ahLst/>
            <a:cxnLst/>
            <a:rect r="r" b="b" t="t" l="l"/>
            <a:pathLst>
              <a:path h="3833162" w="4999776">
                <a:moveTo>
                  <a:pt x="0" y="0"/>
                </a:moveTo>
                <a:lnTo>
                  <a:pt x="4999776" y="0"/>
                </a:lnTo>
                <a:lnTo>
                  <a:pt x="4999776" y="3833161"/>
                </a:lnTo>
                <a:lnTo>
                  <a:pt x="0" y="3833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6125" y="7017184"/>
            <a:ext cx="2996363" cy="3329292"/>
          </a:xfrm>
          <a:custGeom>
            <a:avLst/>
            <a:gdLst/>
            <a:ahLst/>
            <a:cxnLst/>
            <a:rect r="r" b="b" t="t" l="l"/>
            <a:pathLst>
              <a:path h="3329292" w="2996363">
                <a:moveTo>
                  <a:pt x="0" y="0"/>
                </a:moveTo>
                <a:lnTo>
                  <a:pt x="2996363" y="0"/>
                </a:lnTo>
                <a:lnTo>
                  <a:pt x="2996363" y="3329292"/>
                </a:lnTo>
                <a:lnTo>
                  <a:pt x="0" y="3329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110815" y="5252198"/>
            <a:ext cx="3354815" cy="3354815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27160" y="4582822"/>
            <a:ext cx="9521191" cy="4982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BADGER study:</a:t>
            </a:r>
          </a:p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b="true" sz="3000">
                <a:solidFill>
                  <a:srgbClr val="184C9B"/>
                </a:solidFill>
                <a:latin typeface="Arial Bold"/>
                <a:ea typeface="Arial Bold"/>
                <a:cs typeface="Arial Bold"/>
                <a:sym typeface="Arial Bold"/>
              </a:rPr>
              <a:t>https://www.keele.ac.uk/research/ourresearch/medicine/researchareas/primarycare/badger/ </a:t>
            </a:r>
          </a:p>
          <a:p>
            <a:pPr algn="l">
              <a:lnSpc>
                <a:spcPts val="5550"/>
              </a:lnSpc>
              <a:spcBef>
                <a:spcPct val="0"/>
              </a:spcBef>
            </a:pPr>
          </a:p>
          <a:p>
            <a:pPr algn="l">
              <a:lnSpc>
                <a:spcPts val="591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NHS England:</a:t>
            </a:r>
          </a:p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b="true" sz="3000">
                <a:solidFill>
                  <a:srgbClr val="184C9B"/>
                </a:solidFill>
                <a:latin typeface="Arial Bold"/>
                <a:ea typeface="Arial Bold"/>
                <a:cs typeface="Arial Bold"/>
                <a:sym typeface="Arial Bold"/>
                <a:hlinkClick r:id="rId9" tooltip="https://www.england.nhs.uk/elective-care/best-practice-solutions/advice-and-guidance/"/>
              </a:rPr>
              <a:t>https://www.england.nhs.uk/elective-care/</a:t>
            </a:r>
          </a:p>
          <a:p>
            <a:pPr algn="l">
              <a:lnSpc>
                <a:spcPts val="5550"/>
              </a:lnSpc>
              <a:spcBef>
                <a:spcPct val="0"/>
              </a:spcBef>
            </a:pPr>
            <a:r>
              <a:rPr lang="en-US" b="true" sz="3000">
                <a:solidFill>
                  <a:srgbClr val="184C9B"/>
                </a:solidFill>
                <a:latin typeface="Arial Bold"/>
                <a:ea typeface="Arial Bold"/>
                <a:cs typeface="Arial Bold"/>
                <a:sym typeface="Arial Bold"/>
                <a:hlinkClick r:id="rId10" tooltip="https://www.england.nhs.uk/elective-care/best-practice-solutions/advice-and-guidance/"/>
              </a:rPr>
              <a:t>best-practice-solutions/advice-and-guidance/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15779" y="2914814"/>
            <a:ext cx="14818392" cy="92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2"/>
              </a:lnSpc>
            </a:pPr>
            <a:r>
              <a:rPr lang="en-US" b="true" sz="6600" spc="-17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Want to gain a better understanding?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14146" y="4725697"/>
            <a:ext cx="3548154" cy="615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498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Or </a:t>
            </a:r>
            <a:r>
              <a:rPr lang="en-US" sz="3498" b="true">
                <a:solidFill>
                  <a:srgbClr val="FF5744"/>
                </a:solidFill>
                <a:latin typeface="Arial Bold"/>
                <a:ea typeface="Arial Bold"/>
                <a:cs typeface="Arial Bold"/>
                <a:sym typeface="Arial Bold"/>
              </a:rPr>
              <a:t>scan</a:t>
            </a:r>
            <a:r>
              <a:rPr lang="en-US" sz="3498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our QR: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94335" y="-514350"/>
            <a:ext cx="21736275" cy="3086100"/>
            <a:chOff x="0" y="0"/>
            <a:chExt cx="572478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724780" cy="812800"/>
            </a:xfrm>
            <a:custGeom>
              <a:avLst/>
              <a:gdLst/>
              <a:ahLst/>
              <a:cxnLst/>
              <a:rect r="r" b="b" t="t" l="l"/>
              <a:pathLst>
                <a:path h="812800" w="5724780">
                  <a:moveTo>
                    <a:pt x="0" y="0"/>
                  </a:moveTo>
                  <a:lnTo>
                    <a:pt x="5724780" y="0"/>
                  </a:lnTo>
                  <a:lnTo>
                    <a:pt x="572478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E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52400"/>
              <a:ext cx="572478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480674" y="905502"/>
            <a:ext cx="19249348" cy="8352798"/>
            <a:chOff x="0" y="0"/>
            <a:chExt cx="25665798" cy="111370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65798" cy="1558488"/>
            </a:xfrm>
            <a:custGeom>
              <a:avLst/>
              <a:gdLst/>
              <a:ahLst/>
              <a:cxnLst/>
              <a:rect r="r" b="b" t="t" l="l"/>
              <a:pathLst>
                <a:path h="1558488" w="25665798">
                  <a:moveTo>
                    <a:pt x="0" y="0"/>
                  </a:moveTo>
                  <a:lnTo>
                    <a:pt x="25665798" y="0"/>
                  </a:lnTo>
                  <a:lnTo>
                    <a:pt x="25665798" y="1558488"/>
                  </a:lnTo>
                  <a:lnTo>
                    <a:pt x="0" y="155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154511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1896" y="569636"/>
              <a:ext cx="25603901" cy="10567428"/>
            </a:xfrm>
            <a:custGeom>
              <a:avLst/>
              <a:gdLst/>
              <a:ahLst/>
              <a:cxnLst/>
              <a:rect r="r" b="b" t="t" l="l"/>
              <a:pathLst>
                <a:path h="10567428" w="25603901">
                  <a:moveTo>
                    <a:pt x="0" y="0"/>
                  </a:moveTo>
                  <a:lnTo>
                    <a:pt x="25603902" y="0"/>
                  </a:lnTo>
                  <a:lnTo>
                    <a:pt x="25603902" y="10567428"/>
                  </a:lnTo>
                  <a:lnTo>
                    <a:pt x="0" y="1056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719422" y="116090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2" y="0"/>
                </a:lnTo>
                <a:lnTo>
                  <a:pt x="5824522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01125" y="427910"/>
            <a:ext cx="2390640" cy="239064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1092" t="-5671" r="-9666" b="-15087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96445" y="3871885"/>
            <a:ext cx="6760136" cy="3337817"/>
          </a:xfrm>
          <a:custGeom>
            <a:avLst/>
            <a:gdLst/>
            <a:ahLst/>
            <a:cxnLst/>
            <a:rect r="r" b="b" t="t" l="l"/>
            <a:pathLst>
              <a:path h="3337817" w="6760136">
                <a:moveTo>
                  <a:pt x="0" y="0"/>
                </a:moveTo>
                <a:lnTo>
                  <a:pt x="6760135" y="0"/>
                </a:lnTo>
                <a:lnTo>
                  <a:pt x="6760135" y="3337817"/>
                </a:lnTo>
                <a:lnTo>
                  <a:pt x="0" y="3337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092681" y="4422987"/>
            <a:ext cx="8166619" cy="2235612"/>
          </a:xfrm>
          <a:custGeom>
            <a:avLst/>
            <a:gdLst/>
            <a:ahLst/>
            <a:cxnLst/>
            <a:rect r="r" b="b" t="t" l="l"/>
            <a:pathLst>
              <a:path h="2235612" w="8166619">
                <a:moveTo>
                  <a:pt x="0" y="0"/>
                </a:moveTo>
                <a:lnTo>
                  <a:pt x="8166619" y="0"/>
                </a:lnTo>
                <a:lnTo>
                  <a:pt x="8166619" y="2235612"/>
                </a:lnTo>
                <a:lnTo>
                  <a:pt x="0" y="2235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4145529" y="6308776"/>
            <a:ext cx="5479093" cy="4200638"/>
          </a:xfrm>
          <a:custGeom>
            <a:avLst/>
            <a:gdLst/>
            <a:ahLst/>
            <a:cxnLst/>
            <a:rect r="r" b="b" t="t" l="l"/>
            <a:pathLst>
              <a:path h="4200638" w="5479093">
                <a:moveTo>
                  <a:pt x="0" y="0"/>
                </a:moveTo>
                <a:lnTo>
                  <a:pt x="5479093" y="0"/>
                </a:lnTo>
                <a:lnTo>
                  <a:pt x="5479093" y="4200638"/>
                </a:lnTo>
                <a:lnTo>
                  <a:pt x="0" y="4200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76467" y="6308776"/>
            <a:ext cx="5254386" cy="4538476"/>
          </a:xfrm>
          <a:custGeom>
            <a:avLst/>
            <a:gdLst/>
            <a:ahLst/>
            <a:cxnLst/>
            <a:rect r="r" b="b" t="t" l="l"/>
            <a:pathLst>
              <a:path h="4538476" w="5254386">
                <a:moveTo>
                  <a:pt x="0" y="0"/>
                </a:moveTo>
                <a:lnTo>
                  <a:pt x="5254386" y="0"/>
                </a:lnTo>
                <a:lnTo>
                  <a:pt x="5254386" y="4538476"/>
                </a:lnTo>
                <a:lnTo>
                  <a:pt x="0" y="4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42206" y="3396825"/>
            <a:ext cx="7999711" cy="700948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8455089" y="2705179"/>
            <a:ext cx="566860" cy="56686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9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455089" y="3572808"/>
            <a:ext cx="566860" cy="56686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58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455089" y="4438090"/>
            <a:ext cx="566860" cy="56686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8A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455089" y="5303373"/>
            <a:ext cx="566860" cy="56686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FFA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703688" y="940086"/>
            <a:ext cx="11826379" cy="92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2"/>
              </a:lnSpc>
            </a:pPr>
            <a:r>
              <a:rPr lang="en-US" sz="6894" spc="-179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Our Findings: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56115" y="3103347"/>
            <a:ext cx="3784070" cy="591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4224" spc="-10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Sub-heading: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99637" y="2730997"/>
            <a:ext cx="1123753" cy="45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Item 1: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78236" y="3595166"/>
            <a:ext cx="1134094" cy="45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Item 2: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72509" y="4435960"/>
            <a:ext cx="1145547" cy="45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Item 3: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267175" y="5325731"/>
            <a:ext cx="1156215" cy="45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Item 4: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767889" y="2721472"/>
            <a:ext cx="5383886" cy="47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Ipstum 36.4% preguntal camona te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767889" y="3589100"/>
            <a:ext cx="3355393" cy="47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36.4% fa comes onaji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767889" y="4426435"/>
            <a:ext cx="3943019" cy="47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Lorre 6.1% ca khabi sans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67889" y="5319665"/>
            <a:ext cx="1858047" cy="47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ton 21.2%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257973" y="7003702"/>
            <a:ext cx="5187612" cy="1237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3178" spc="-8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data reflets that Advice and Guidance...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13410" y="-214281"/>
            <a:ext cx="19249348" cy="8352798"/>
            <a:chOff x="0" y="0"/>
            <a:chExt cx="25665798" cy="11137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65798" cy="1558488"/>
            </a:xfrm>
            <a:custGeom>
              <a:avLst/>
              <a:gdLst/>
              <a:ahLst/>
              <a:cxnLst/>
              <a:rect r="r" b="b" t="t" l="l"/>
              <a:pathLst>
                <a:path h="1558488" w="25665798">
                  <a:moveTo>
                    <a:pt x="0" y="0"/>
                  </a:moveTo>
                  <a:lnTo>
                    <a:pt x="25665798" y="0"/>
                  </a:lnTo>
                  <a:lnTo>
                    <a:pt x="25665798" y="1558488"/>
                  </a:lnTo>
                  <a:lnTo>
                    <a:pt x="0" y="155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15451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1896" y="569636"/>
              <a:ext cx="25603901" cy="10567428"/>
            </a:xfrm>
            <a:custGeom>
              <a:avLst/>
              <a:gdLst/>
              <a:ahLst/>
              <a:cxnLst/>
              <a:rect r="r" b="b" t="t" l="l"/>
              <a:pathLst>
                <a:path h="10567428" w="25603901">
                  <a:moveTo>
                    <a:pt x="0" y="0"/>
                  </a:moveTo>
                  <a:lnTo>
                    <a:pt x="25603902" y="0"/>
                  </a:lnTo>
                  <a:lnTo>
                    <a:pt x="25603902" y="10567428"/>
                  </a:lnTo>
                  <a:lnTo>
                    <a:pt x="0" y="1056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456208" y="3095429"/>
            <a:ext cx="15329163" cy="3504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24"/>
              </a:lnSpc>
            </a:pPr>
            <a:r>
              <a:rPr lang="en-US" b="true" sz="10871" spc="-282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What is Advice and Guidance?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279730">
            <a:off x="15556936" y="4480085"/>
            <a:ext cx="654844" cy="1126614"/>
          </a:xfrm>
          <a:custGeom>
            <a:avLst/>
            <a:gdLst/>
            <a:ahLst/>
            <a:cxnLst/>
            <a:rect r="r" b="b" t="t" l="l"/>
            <a:pathLst>
              <a:path h="1126614" w="654844">
                <a:moveTo>
                  <a:pt x="0" y="0"/>
                </a:moveTo>
                <a:lnTo>
                  <a:pt x="654844" y="0"/>
                </a:lnTo>
                <a:lnTo>
                  <a:pt x="654844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101653">
            <a:off x="17070073" y="6274635"/>
            <a:ext cx="378455" cy="651105"/>
          </a:xfrm>
          <a:custGeom>
            <a:avLst/>
            <a:gdLst/>
            <a:ahLst/>
            <a:cxnLst/>
            <a:rect r="r" b="b" t="t" l="l"/>
            <a:pathLst>
              <a:path h="651105" w="378455">
                <a:moveTo>
                  <a:pt x="0" y="0"/>
                </a:moveTo>
                <a:lnTo>
                  <a:pt x="378454" y="0"/>
                </a:lnTo>
                <a:lnTo>
                  <a:pt x="378454" y="651105"/>
                </a:lnTo>
                <a:lnTo>
                  <a:pt x="0" y="6511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12972180" y="4325327"/>
            <a:ext cx="1906916" cy="5719465"/>
          </a:xfrm>
          <a:custGeom>
            <a:avLst/>
            <a:gdLst/>
            <a:ahLst/>
            <a:cxnLst/>
            <a:rect r="r" b="b" t="t" l="l"/>
            <a:pathLst>
              <a:path h="5719465" w="1906916">
                <a:moveTo>
                  <a:pt x="0" y="0"/>
                </a:moveTo>
                <a:lnTo>
                  <a:pt x="1906916" y="0"/>
                </a:lnTo>
                <a:lnTo>
                  <a:pt x="1906916" y="5719465"/>
                </a:lnTo>
                <a:lnTo>
                  <a:pt x="0" y="5719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1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12794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80972" y="5375911"/>
            <a:ext cx="4196086" cy="5468063"/>
          </a:xfrm>
          <a:custGeom>
            <a:avLst/>
            <a:gdLst/>
            <a:ahLst/>
            <a:cxnLst/>
            <a:rect r="r" b="b" t="t" l="l"/>
            <a:pathLst>
              <a:path h="5468063" w="4196086">
                <a:moveTo>
                  <a:pt x="0" y="0"/>
                </a:moveTo>
                <a:lnTo>
                  <a:pt x="4196086" y="0"/>
                </a:lnTo>
                <a:lnTo>
                  <a:pt x="4196086" y="5468063"/>
                </a:lnTo>
                <a:lnTo>
                  <a:pt x="0" y="5468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904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236137">
            <a:off x="10747616" y="5494772"/>
            <a:ext cx="497328" cy="855618"/>
          </a:xfrm>
          <a:custGeom>
            <a:avLst/>
            <a:gdLst/>
            <a:ahLst/>
            <a:cxnLst/>
            <a:rect r="r" b="b" t="t" l="l"/>
            <a:pathLst>
              <a:path h="855618" w="497328">
                <a:moveTo>
                  <a:pt x="0" y="0"/>
                </a:moveTo>
                <a:lnTo>
                  <a:pt x="497328" y="0"/>
                </a:lnTo>
                <a:lnTo>
                  <a:pt x="497328" y="855618"/>
                </a:lnTo>
                <a:lnTo>
                  <a:pt x="0" y="855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66326"/>
            <a:ext cx="10786470" cy="1268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30"/>
              </a:lnSpc>
            </a:pPr>
            <a:r>
              <a:rPr lang="en-US" b="true" sz="7930" spc="-206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A simple explanation: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47750" y="5139539"/>
            <a:ext cx="9748306" cy="2973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9"/>
              </a:lnSpc>
            </a:pPr>
            <a:r>
              <a:rPr lang="en-US" sz="4500" spc="-21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Sometimes your GP asks a hospital doctor for help. The hospital doctor gives advice so you can get the right care.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777006" y="4766270"/>
            <a:ext cx="8465566" cy="5520730"/>
            <a:chOff x="0" y="0"/>
            <a:chExt cx="11287422" cy="7360974"/>
          </a:xfrm>
        </p:grpSpPr>
        <p:sp>
          <p:nvSpPr>
            <p:cNvPr name="Freeform 5" id="5"/>
            <p:cNvSpPr/>
            <p:nvPr/>
          </p:nvSpPr>
          <p:spPr>
            <a:xfrm flipH="false" flipV="false" rot="-10800000">
              <a:off x="2480354" y="608889"/>
              <a:ext cx="8807067" cy="6752085"/>
            </a:xfrm>
            <a:custGeom>
              <a:avLst/>
              <a:gdLst/>
              <a:ahLst/>
              <a:cxnLst/>
              <a:rect r="r" b="b" t="t" l="l"/>
              <a:pathLst>
                <a:path h="6752085" w="8807067">
                  <a:moveTo>
                    <a:pt x="0" y="0"/>
                  </a:moveTo>
                  <a:lnTo>
                    <a:pt x="8807068" y="0"/>
                  </a:lnTo>
                  <a:lnTo>
                    <a:pt x="8807068" y="6752085"/>
                  </a:lnTo>
                  <a:lnTo>
                    <a:pt x="0" y="6752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1325571"/>
              <a:ext cx="9325973" cy="6035403"/>
            </a:xfrm>
            <a:custGeom>
              <a:avLst/>
              <a:gdLst/>
              <a:ahLst/>
              <a:cxnLst/>
              <a:rect r="r" b="b" t="t" l="l"/>
              <a:pathLst>
                <a:path h="6035403" w="9325973">
                  <a:moveTo>
                    <a:pt x="0" y="0"/>
                  </a:moveTo>
                  <a:lnTo>
                    <a:pt x="9325973" y="0"/>
                  </a:lnTo>
                  <a:lnTo>
                    <a:pt x="9325973" y="6035403"/>
                  </a:lnTo>
                  <a:lnTo>
                    <a:pt x="0" y="6035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3288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26535">
              <a:off x="3729440" y="48970"/>
              <a:ext cx="2699250" cy="2054804"/>
            </a:xfrm>
            <a:custGeom>
              <a:avLst/>
              <a:gdLst/>
              <a:ahLst/>
              <a:cxnLst/>
              <a:rect r="r" b="b" t="t" l="l"/>
              <a:pathLst>
                <a:path h="2054804" w="2699250">
                  <a:moveTo>
                    <a:pt x="0" y="0"/>
                  </a:moveTo>
                  <a:lnTo>
                    <a:pt x="2699250" y="0"/>
                  </a:lnTo>
                  <a:lnTo>
                    <a:pt x="2699250" y="2054804"/>
                  </a:lnTo>
                  <a:lnTo>
                    <a:pt x="0" y="2054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AutoShape 8" id="8"/>
            <p:cNvSpPr/>
            <p:nvPr/>
          </p:nvSpPr>
          <p:spPr>
            <a:xfrm flipV="true">
              <a:off x="4427943" y="583915"/>
              <a:ext cx="1487693" cy="129416"/>
            </a:xfrm>
            <a:prstGeom prst="line">
              <a:avLst/>
            </a:prstGeom>
            <a:ln cap="flat" w="40508">
              <a:solidFill>
                <a:srgbClr val="2C67C1">
                  <a:alpha val="49804"/>
                </a:srgbClr>
              </a:solidFill>
              <a:prstDash val="sysDash"/>
              <a:headEnd type="none" len="sm" w="sm"/>
              <a:tailEnd type="none" len="sm" w="sm"/>
            </a:ln>
          </p:spPr>
        </p:sp>
        <p:sp>
          <p:nvSpPr>
            <p:cNvPr name="AutoShape 9" id="9"/>
            <p:cNvSpPr/>
            <p:nvPr/>
          </p:nvSpPr>
          <p:spPr>
            <a:xfrm flipV="true">
              <a:off x="4082876" y="928319"/>
              <a:ext cx="1487693" cy="129416"/>
            </a:xfrm>
            <a:prstGeom prst="line">
              <a:avLst/>
            </a:prstGeom>
            <a:ln cap="flat" w="40508">
              <a:solidFill>
                <a:srgbClr val="2C67C1">
                  <a:alpha val="49804"/>
                </a:srgbClr>
              </a:solidFill>
              <a:prstDash val="sysDash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 flipV="true">
              <a:off x="4335219" y="1270718"/>
              <a:ext cx="1487693" cy="129416"/>
            </a:xfrm>
            <a:prstGeom prst="line">
              <a:avLst/>
            </a:prstGeom>
            <a:ln cap="flat" w="40508">
              <a:solidFill>
                <a:srgbClr val="2C67C1">
                  <a:alpha val="49804"/>
                </a:srgbClr>
              </a:solidFill>
              <a:prstDash val="sysDash"/>
              <a:headEnd type="none" len="sm" w="sm"/>
              <a:tailEnd type="none" len="sm" w="sm"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3885" y="-214281"/>
            <a:ext cx="19249348" cy="8352798"/>
            <a:chOff x="0" y="0"/>
            <a:chExt cx="25665798" cy="11137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65798" cy="1558488"/>
            </a:xfrm>
            <a:custGeom>
              <a:avLst/>
              <a:gdLst/>
              <a:ahLst/>
              <a:cxnLst/>
              <a:rect r="r" b="b" t="t" l="l"/>
              <a:pathLst>
                <a:path h="1558488" w="25665798">
                  <a:moveTo>
                    <a:pt x="0" y="0"/>
                  </a:moveTo>
                  <a:lnTo>
                    <a:pt x="25665798" y="0"/>
                  </a:lnTo>
                  <a:lnTo>
                    <a:pt x="25665798" y="1558488"/>
                  </a:lnTo>
                  <a:lnTo>
                    <a:pt x="0" y="155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15451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1896" y="569636"/>
              <a:ext cx="25603901" cy="10567428"/>
            </a:xfrm>
            <a:custGeom>
              <a:avLst/>
              <a:gdLst/>
              <a:ahLst/>
              <a:cxnLst/>
              <a:rect r="r" b="b" t="t" l="l"/>
              <a:pathLst>
                <a:path h="10567428" w="25603901">
                  <a:moveTo>
                    <a:pt x="0" y="0"/>
                  </a:moveTo>
                  <a:lnTo>
                    <a:pt x="25603902" y="0"/>
                  </a:lnTo>
                  <a:lnTo>
                    <a:pt x="25603902" y="10567428"/>
                  </a:lnTo>
                  <a:lnTo>
                    <a:pt x="0" y="1056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279730">
            <a:off x="16009516" y="2918714"/>
            <a:ext cx="654844" cy="1126614"/>
          </a:xfrm>
          <a:custGeom>
            <a:avLst/>
            <a:gdLst/>
            <a:ahLst/>
            <a:cxnLst/>
            <a:rect r="r" b="b" t="t" l="l"/>
            <a:pathLst>
              <a:path h="1126614" w="654844">
                <a:moveTo>
                  <a:pt x="0" y="0"/>
                </a:moveTo>
                <a:lnTo>
                  <a:pt x="654845" y="0"/>
                </a:lnTo>
                <a:lnTo>
                  <a:pt x="654845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01653">
            <a:off x="15483918" y="5218011"/>
            <a:ext cx="378455" cy="651105"/>
          </a:xfrm>
          <a:custGeom>
            <a:avLst/>
            <a:gdLst/>
            <a:ahLst/>
            <a:cxnLst/>
            <a:rect r="r" b="b" t="t" l="l"/>
            <a:pathLst>
              <a:path h="651105" w="378455">
                <a:moveTo>
                  <a:pt x="0" y="0"/>
                </a:moveTo>
                <a:lnTo>
                  <a:pt x="378455" y="0"/>
                </a:lnTo>
                <a:lnTo>
                  <a:pt x="378455" y="651105"/>
                </a:lnTo>
                <a:lnTo>
                  <a:pt x="0" y="6511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236137">
            <a:off x="1510162" y="3143235"/>
            <a:ext cx="640718" cy="1102310"/>
          </a:xfrm>
          <a:custGeom>
            <a:avLst/>
            <a:gdLst/>
            <a:ahLst/>
            <a:cxnLst/>
            <a:rect r="r" b="b" t="t" l="l"/>
            <a:pathLst>
              <a:path h="1102310" w="640718">
                <a:moveTo>
                  <a:pt x="0" y="0"/>
                </a:moveTo>
                <a:lnTo>
                  <a:pt x="640717" y="0"/>
                </a:lnTo>
                <a:lnTo>
                  <a:pt x="640717" y="1102310"/>
                </a:lnTo>
                <a:lnTo>
                  <a:pt x="0" y="11023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619606" y="3434396"/>
            <a:ext cx="13048789" cy="186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36"/>
              </a:lnSpc>
            </a:pPr>
            <a:r>
              <a:rPr lang="en-US" sz="11656" spc="-303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How does it work?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5400000">
            <a:off x="3931334" y="4325327"/>
            <a:ext cx="1906916" cy="5719465"/>
          </a:xfrm>
          <a:custGeom>
            <a:avLst/>
            <a:gdLst/>
            <a:ahLst/>
            <a:cxnLst/>
            <a:rect r="r" b="b" t="t" l="l"/>
            <a:pathLst>
              <a:path h="5719465" w="1906916">
                <a:moveTo>
                  <a:pt x="0" y="0"/>
                </a:moveTo>
                <a:lnTo>
                  <a:pt x="1906916" y="0"/>
                </a:lnTo>
                <a:lnTo>
                  <a:pt x="1906916" y="5719465"/>
                </a:lnTo>
                <a:lnTo>
                  <a:pt x="0" y="5719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127948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275772" y="5719976"/>
            <a:ext cx="5218040" cy="5133247"/>
          </a:xfrm>
          <a:custGeom>
            <a:avLst/>
            <a:gdLst/>
            <a:ahLst/>
            <a:cxnLst/>
            <a:rect r="r" b="b" t="t" l="l"/>
            <a:pathLst>
              <a:path h="5133247" w="5218040">
                <a:moveTo>
                  <a:pt x="0" y="0"/>
                </a:moveTo>
                <a:lnTo>
                  <a:pt x="5218040" y="0"/>
                </a:lnTo>
                <a:lnTo>
                  <a:pt x="5218040" y="5133247"/>
                </a:lnTo>
                <a:lnTo>
                  <a:pt x="0" y="5133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3238794" y="5143500"/>
            <a:ext cx="6870156" cy="5267120"/>
          </a:xfrm>
          <a:custGeom>
            <a:avLst/>
            <a:gdLst/>
            <a:ahLst/>
            <a:cxnLst/>
            <a:rect r="r" b="b" t="t" l="l"/>
            <a:pathLst>
              <a:path h="5267120" w="6870156">
                <a:moveTo>
                  <a:pt x="0" y="0"/>
                </a:moveTo>
                <a:lnTo>
                  <a:pt x="6870156" y="0"/>
                </a:lnTo>
                <a:lnTo>
                  <a:pt x="6870156" y="5267120"/>
                </a:lnTo>
                <a:lnTo>
                  <a:pt x="0" y="526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04641" y="5143500"/>
            <a:ext cx="6907896" cy="7242879"/>
          </a:xfrm>
          <a:custGeom>
            <a:avLst/>
            <a:gdLst/>
            <a:ahLst/>
            <a:cxnLst/>
            <a:rect r="r" b="b" t="t" l="l"/>
            <a:pathLst>
              <a:path h="7242879" w="6907896">
                <a:moveTo>
                  <a:pt x="0" y="0"/>
                </a:moveTo>
                <a:lnTo>
                  <a:pt x="6907895" y="0"/>
                </a:lnTo>
                <a:lnTo>
                  <a:pt x="6907895" y="7242879"/>
                </a:lnTo>
                <a:lnTo>
                  <a:pt x="0" y="72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53210" y="1028700"/>
            <a:ext cx="8553710" cy="2136525"/>
            <a:chOff x="0" y="0"/>
            <a:chExt cx="11404947" cy="284869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296563" cy="2296563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ED957">
                  <a:alpha val="42745"/>
                </a:srgbClr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463729" y="324591"/>
              <a:ext cx="1510869" cy="25241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530"/>
                </a:lnSpc>
              </a:pPr>
              <a:r>
                <a:rPr lang="en-US" sz="13806" spc="-358">
                  <a:solidFill>
                    <a:srgbClr val="F685A2"/>
                  </a:solidFill>
                  <a:latin typeface="Borsok"/>
                  <a:ea typeface="Borsok"/>
                  <a:cs typeface="Borsok"/>
                  <a:sym typeface="Borsok"/>
                </a:rPr>
                <a:t>1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945997" y="552100"/>
              <a:ext cx="8458950" cy="1247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270"/>
                </a:lnSpc>
              </a:pPr>
              <a:r>
                <a:rPr lang="en-US" sz="6434" spc="-302" b="true">
                  <a:solidFill>
                    <a:srgbClr val="1F5DB9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You see your GP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10800000">
            <a:off x="-2967158" y="7012554"/>
            <a:ext cx="7867338" cy="6031626"/>
          </a:xfrm>
          <a:custGeom>
            <a:avLst/>
            <a:gdLst/>
            <a:ahLst/>
            <a:cxnLst/>
            <a:rect r="r" b="b" t="t" l="l"/>
            <a:pathLst>
              <a:path h="6031626" w="7867338">
                <a:moveTo>
                  <a:pt x="0" y="0"/>
                </a:moveTo>
                <a:lnTo>
                  <a:pt x="7867338" y="0"/>
                </a:lnTo>
                <a:lnTo>
                  <a:pt x="7867338" y="6031626"/>
                </a:lnTo>
                <a:lnTo>
                  <a:pt x="0" y="603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07725" y="6447584"/>
            <a:ext cx="4177972" cy="5843318"/>
          </a:xfrm>
          <a:custGeom>
            <a:avLst/>
            <a:gdLst/>
            <a:ahLst/>
            <a:cxnLst/>
            <a:rect r="r" b="b" t="t" l="l"/>
            <a:pathLst>
              <a:path h="5843318" w="4177972">
                <a:moveTo>
                  <a:pt x="0" y="0"/>
                </a:moveTo>
                <a:lnTo>
                  <a:pt x="4177972" y="0"/>
                </a:lnTo>
                <a:lnTo>
                  <a:pt x="4177972" y="5843317"/>
                </a:lnTo>
                <a:lnTo>
                  <a:pt x="0" y="5843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16680" y="3385144"/>
            <a:ext cx="7793727" cy="224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14"/>
              </a:lnSpc>
            </a:pPr>
            <a:r>
              <a:rPr lang="en-US" sz="4584" spc="-17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go to your GP when you feel unwell or need help.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4192863" y="5907623"/>
            <a:ext cx="5712231" cy="4379377"/>
          </a:xfrm>
          <a:custGeom>
            <a:avLst/>
            <a:gdLst/>
            <a:ahLst/>
            <a:cxnLst/>
            <a:rect r="r" b="b" t="t" l="l"/>
            <a:pathLst>
              <a:path h="4379377" w="5712231">
                <a:moveTo>
                  <a:pt x="0" y="0"/>
                </a:moveTo>
                <a:lnTo>
                  <a:pt x="5712231" y="0"/>
                </a:lnTo>
                <a:lnTo>
                  <a:pt x="5712231" y="4379377"/>
                </a:lnTo>
                <a:lnTo>
                  <a:pt x="0" y="4379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53210" y="1028700"/>
            <a:ext cx="1722422" cy="2136525"/>
            <a:chOff x="0" y="0"/>
            <a:chExt cx="2296563" cy="284869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2296563" cy="2296563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ED957">
                  <a:alpha val="42745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463729" y="324591"/>
              <a:ext cx="1510869" cy="25241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530"/>
                </a:lnSpc>
              </a:pPr>
              <a:r>
                <a:rPr lang="en-US" sz="13806" spc="-358">
                  <a:solidFill>
                    <a:srgbClr val="DE80E1"/>
                  </a:solidFill>
                  <a:latin typeface="Borsok"/>
                  <a:ea typeface="Borsok"/>
                  <a:cs typeface="Borsok"/>
                  <a:sym typeface="Borsok"/>
                </a:rPr>
                <a:t>2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527808" y="3451517"/>
            <a:ext cx="11039372" cy="3396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05"/>
              </a:lnSpc>
            </a:pPr>
            <a:r>
              <a:rPr lang="en-US" sz="4580" spc="-17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the GP thinks that specialist input is required, they can ask a hospital doctor for advice. </a:t>
            </a:r>
          </a:p>
          <a:p>
            <a:pPr algn="l">
              <a:lnSpc>
                <a:spcPts val="9205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2085349" y="4510525"/>
            <a:ext cx="4963630" cy="5776475"/>
            <a:chOff x="0" y="0"/>
            <a:chExt cx="6618173" cy="7701967"/>
          </a:xfrm>
        </p:grpSpPr>
        <p:sp>
          <p:nvSpPr>
            <p:cNvPr name="Freeform 10" id="10"/>
            <p:cNvSpPr/>
            <p:nvPr/>
          </p:nvSpPr>
          <p:spPr>
            <a:xfrm flipH="true" flipV="false" rot="0">
              <a:off x="0" y="612063"/>
              <a:ext cx="5612302" cy="7089904"/>
            </a:xfrm>
            <a:custGeom>
              <a:avLst/>
              <a:gdLst/>
              <a:ahLst/>
              <a:cxnLst/>
              <a:rect r="r" b="b" t="t" l="l"/>
              <a:pathLst>
                <a:path h="7089904" w="5612302">
                  <a:moveTo>
                    <a:pt x="5612302" y="0"/>
                  </a:moveTo>
                  <a:lnTo>
                    <a:pt x="0" y="0"/>
                  </a:lnTo>
                  <a:lnTo>
                    <a:pt x="0" y="7089904"/>
                  </a:lnTo>
                  <a:lnTo>
                    <a:pt x="5612302" y="7089904"/>
                  </a:lnTo>
                  <a:lnTo>
                    <a:pt x="5612302" y="0"/>
                  </a:lnTo>
                  <a:close/>
                </a:path>
              </a:pathLst>
            </a:custGeom>
            <a:blipFill>
              <a:blip r:embed="rId4"/>
              <a:stretch>
                <a:fillRect l="-485" t="0" r="-485" b="-9259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279730">
              <a:off x="5078694" y="40334"/>
              <a:ext cx="1067217" cy="1836072"/>
            </a:xfrm>
            <a:custGeom>
              <a:avLst/>
              <a:gdLst/>
              <a:ahLst/>
              <a:cxnLst/>
              <a:rect r="r" b="b" t="t" l="l"/>
              <a:pathLst>
                <a:path h="1836072" w="1067217">
                  <a:moveTo>
                    <a:pt x="0" y="0"/>
                  </a:moveTo>
                  <a:lnTo>
                    <a:pt x="1067216" y="0"/>
                  </a:lnTo>
                  <a:lnTo>
                    <a:pt x="1067216" y="1836072"/>
                  </a:lnTo>
                  <a:lnTo>
                    <a:pt x="0" y="1836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1101653">
              <a:off x="5849968" y="2326917"/>
              <a:ext cx="616778" cy="1061123"/>
            </a:xfrm>
            <a:custGeom>
              <a:avLst/>
              <a:gdLst/>
              <a:ahLst/>
              <a:cxnLst/>
              <a:rect r="r" b="b" t="t" l="l"/>
              <a:pathLst>
                <a:path h="1061123" w="616778">
                  <a:moveTo>
                    <a:pt x="0" y="0"/>
                  </a:moveTo>
                  <a:lnTo>
                    <a:pt x="616777" y="0"/>
                  </a:lnTo>
                  <a:lnTo>
                    <a:pt x="616777" y="1061123"/>
                  </a:lnTo>
                  <a:lnTo>
                    <a:pt x="0" y="1061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236137">
              <a:off x="929524" y="711576"/>
              <a:ext cx="822933" cy="1415799"/>
            </a:xfrm>
            <a:custGeom>
              <a:avLst/>
              <a:gdLst/>
              <a:ahLst/>
              <a:cxnLst/>
              <a:rect r="r" b="b" t="t" l="l"/>
              <a:pathLst>
                <a:path h="1415799" w="822933">
                  <a:moveTo>
                    <a:pt x="0" y="0"/>
                  </a:moveTo>
                  <a:lnTo>
                    <a:pt x="822934" y="0"/>
                  </a:lnTo>
                  <a:lnTo>
                    <a:pt x="822934" y="1415800"/>
                  </a:lnTo>
                  <a:lnTo>
                    <a:pt x="0" y="14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800000">
            <a:off x="-2406378" y="7653440"/>
            <a:ext cx="6870156" cy="5267120"/>
          </a:xfrm>
          <a:custGeom>
            <a:avLst/>
            <a:gdLst/>
            <a:ahLst/>
            <a:cxnLst/>
            <a:rect r="r" b="b" t="t" l="l"/>
            <a:pathLst>
              <a:path h="5267120" w="6870156">
                <a:moveTo>
                  <a:pt x="0" y="0"/>
                </a:moveTo>
                <a:lnTo>
                  <a:pt x="6870156" y="0"/>
                </a:lnTo>
                <a:lnTo>
                  <a:pt x="6870156" y="5267120"/>
                </a:lnTo>
                <a:lnTo>
                  <a:pt x="0" y="526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3210" y="6644640"/>
            <a:ext cx="4272995" cy="4053648"/>
          </a:xfrm>
          <a:custGeom>
            <a:avLst/>
            <a:gdLst/>
            <a:ahLst/>
            <a:cxnLst/>
            <a:rect r="r" b="b" t="t" l="l"/>
            <a:pathLst>
              <a:path h="4053648" w="4272995">
                <a:moveTo>
                  <a:pt x="0" y="0"/>
                </a:moveTo>
                <a:lnTo>
                  <a:pt x="4272995" y="0"/>
                </a:lnTo>
                <a:lnTo>
                  <a:pt x="4272995" y="4053648"/>
                </a:lnTo>
                <a:lnTo>
                  <a:pt x="0" y="40536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079628" y="1409490"/>
            <a:ext cx="11902519" cy="92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0"/>
              </a:lnSpc>
            </a:pPr>
            <a:r>
              <a:rPr lang="en-US" b="true" sz="6434" spc="-302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The GP asks for advice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3295944" y="5143500"/>
            <a:ext cx="6870156" cy="5267120"/>
          </a:xfrm>
          <a:custGeom>
            <a:avLst/>
            <a:gdLst/>
            <a:ahLst/>
            <a:cxnLst/>
            <a:rect r="r" b="b" t="t" l="l"/>
            <a:pathLst>
              <a:path h="5267120" w="6870156">
                <a:moveTo>
                  <a:pt x="0" y="0"/>
                </a:moveTo>
                <a:lnTo>
                  <a:pt x="6870156" y="0"/>
                </a:lnTo>
                <a:lnTo>
                  <a:pt x="6870156" y="5267120"/>
                </a:lnTo>
                <a:lnTo>
                  <a:pt x="0" y="526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84958" y="3921747"/>
            <a:ext cx="11304432" cy="223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05"/>
              </a:lnSpc>
            </a:pPr>
            <a:r>
              <a:rPr lang="en-US" sz="4580" spc="-17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read your notes and test results. </a:t>
            </a:r>
          </a:p>
          <a:p>
            <a:pPr algn="l">
              <a:lnSpc>
                <a:spcPts val="9205"/>
              </a:lnSpc>
            </a:pPr>
            <a:r>
              <a:rPr lang="en-US" sz="4580" spc="-17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tell the GP what they think will help.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53210" y="1028700"/>
            <a:ext cx="1722422" cy="2136525"/>
            <a:chOff x="0" y="0"/>
            <a:chExt cx="2296563" cy="284869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296563" cy="2296563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ED957">
                  <a:alpha val="42745"/>
                </a:srgbClr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463729" y="324591"/>
              <a:ext cx="1510869" cy="25241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530"/>
                </a:lnSpc>
              </a:pPr>
              <a:r>
                <a:rPr lang="en-US" sz="13806" spc="-358">
                  <a:solidFill>
                    <a:srgbClr val="FF9B68"/>
                  </a:solidFill>
                  <a:latin typeface="Borsok"/>
                  <a:ea typeface="Borsok"/>
                  <a:cs typeface="Borsok"/>
                  <a:sym typeface="Borsok"/>
                </a:rPr>
                <a:t>3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12533925" y="5328600"/>
            <a:ext cx="5310487" cy="5640466"/>
          </a:xfrm>
          <a:custGeom>
            <a:avLst/>
            <a:gdLst/>
            <a:ahLst/>
            <a:cxnLst/>
            <a:rect r="r" b="b" t="t" l="l"/>
            <a:pathLst>
              <a:path h="5640466" w="5310487">
                <a:moveTo>
                  <a:pt x="5310488" y="0"/>
                </a:moveTo>
                <a:lnTo>
                  <a:pt x="0" y="0"/>
                </a:lnTo>
                <a:lnTo>
                  <a:pt x="0" y="5640466"/>
                </a:lnTo>
                <a:lnTo>
                  <a:pt x="5310488" y="5640466"/>
                </a:lnTo>
                <a:lnTo>
                  <a:pt x="5310488" y="0"/>
                </a:lnTo>
                <a:close/>
              </a:path>
            </a:pathLst>
          </a:custGeom>
          <a:blipFill>
            <a:blip r:embed="rId4"/>
            <a:stretch>
              <a:fillRect l="0" t="0" r="0" b="-317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-1406393" y="8148833"/>
            <a:ext cx="6241629" cy="4785249"/>
          </a:xfrm>
          <a:custGeom>
            <a:avLst/>
            <a:gdLst/>
            <a:ahLst/>
            <a:cxnLst/>
            <a:rect r="r" b="b" t="t" l="l"/>
            <a:pathLst>
              <a:path h="4785249" w="6241629">
                <a:moveTo>
                  <a:pt x="0" y="0"/>
                </a:moveTo>
                <a:lnTo>
                  <a:pt x="6241629" y="0"/>
                </a:lnTo>
                <a:lnTo>
                  <a:pt x="6241629" y="4785249"/>
                </a:lnTo>
                <a:lnTo>
                  <a:pt x="0" y="4785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76795" y="7289178"/>
            <a:ext cx="4716408" cy="5082336"/>
          </a:xfrm>
          <a:custGeom>
            <a:avLst/>
            <a:gdLst/>
            <a:ahLst/>
            <a:cxnLst/>
            <a:rect r="r" b="b" t="t" l="l"/>
            <a:pathLst>
              <a:path h="5082336" w="4716408">
                <a:moveTo>
                  <a:pt x="0" y="0"/>
                </a:moveTo>
                <a:lnTo>
                  <a:pt x="4716408" y="0"/>
                </a:lnTo>
                <a:lnTo>
                  <a:pt x="4716408" y="5082335"/>
                </a:lnTo>
                <a:lnTo>
                  <a:pt x="0" y="50823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127253" y="854075"/>
            <a:ext cx="9809762" cy="2059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07"/>
              </a:lnSpc>
            </a:pPr>
            <a:r>
              <a:rPr lang="en-US" b="true" sz="5934" spc="-278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The hospital doctor looks at your information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51608" y="3274684"/>
            <a:ext cx="11118418" cy="3402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4"/>
              </a:lnSpc>
            </a:pPr>
            <a:r>
              <a:rPr lang="en-US" sz="4280" spc="-1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GP uses the advice to choose the best care for you. You may get treatment from the GP or be referred for a hospital appointment.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3692416" y="5447462"/>
            <a:ext cx="6473684" cy="4963158"/>
          </a:xfrm>
          <a:custGeom>
            <a:avLst/>
            <a:gdLst/>
            <a:ahLst/>
            <a:cxnLst/>
            <a:rect r="r" b="b" t="t" l="l"/>
            <a:pathLst>
              <a:path h="4963158" w="6473684">
                <a:moveTo>
                  <a:pt x="0" y="0"/>
                </a:moveTo>
                <a:lnTo>
                  <a:pt x="6473684" y="0"/>
                </a:lnTo>
                <a:lnTo>
                  <a:pt x="6473684" y="4963158"/>
                </a:lnTo>
                <a:lnTo>
                  <a:pt x="0" y="4963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53210" y="1028700"/>
            <a:ext cx="1722422" cy="2136525"/>
            <a:chOff x="0" y="0"/>
            <a:chExt cx="2296563" cy="284869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296563" cy="2296563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ED957">
                  <a:alpha val="42745"/>
                </a:srgbClr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388869" y="324591"/>
              <a:ext cx="1510869" cy="25241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530"/>
                </a:lnSpc>
              </a:pPr>
              <a:r>
                <a:rPr lang="en-US" sz="13806" spc="-358">
                  <a:solidFill>
                    <a:srgbClr val="F685A2"/>
                  </a:solidFill>
                  <a:latin typeface="Borsok"/>
                  <a:ea typeface="Borsok"/>
                  <a:cs typeface="Borsok"/>
                  <a:sym typeface="Borsok"/>
                </a:rPr>
                <a:t>4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391195" y="5124450"/>
            <a:ext cx="5243668" cy="7333801"/>
          </a:xfrm>
          <a:custGeom>
            <a:avLst/>
            <a:gdLst/>
            <a:ahLst/>
            <a:cxnLst/>
            <a:rect r="r" b="b" t="t" l="l"/>
            <a:pathLst>
              <a:path h="7333801" w="5243668">
                <a:moveTo>
                  <a:pt x="0" y="0"/>
                </a:moveTo>
                <a:lnTo>
                  <a:pt x="5243668" y="0"/>
                </a:lnTo>
                <a:lnTo>
                  <a:pt x="5243668" y="7333801"/>
                </a:lnTo>
                <a:lnTo>
                  <a:pt x="0" y="7333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-661209" y="9029148"/>
            <a:ext cx="6473684" cy="4963158"/>
          </a:xfrm>
          <a:custGeom>
            <a:avLst/>
            <a:gdLst/>
            <a:ahLst/>
            <a:cxnLst/>
            <a:rect r="r" b="b" t="t" l="l"/>
            <a:pathLst>
              <a:path h="4963158" w="6473684">
                <a:moveTo>
                  <a:pt x="0" y="0"/>
                </a:moveTo>
                <a:lnTo>
                  <a:pt x="6473683" y="0"/>
                </a:lnTo>
                <a:lnTo>
                  <a:pt x="6473683" y="4963158"/>
                </a:lnTo>
                <a:lnTo>
                  <a:pt x="0" y="4963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14422" y="7291450"/>
            <a:ext cx="2842967" cy="3342045"/>
          </a:xfrm>
          <a:custGeom>
            <a:avLst/>
            <a:gdLst/>
            <a:ahLst/>
            <a:cxnLst/>
            <a:rect r="r" b="b" t="t" l="l"/>
            <a:pathLst>
              <a:path h="3342045" w="2842967">
                <a:moveTo>
                  <a:pt x="0" y="0"/>
                </a:moveTo>
                <a:lnTo>
                  <a:pt x="2842966" y="0"/>
                </a:lnTo>
                <a:lnTo>
                  <a:pt x="2842966" y="3342046"/>
                </a:lnTo>
                <a:lnTo>
                  <a:pt x="0" y="33420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070103" y="1409490"/>
            <a:ext cx="11902519" cy="92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0"/>
              </a:lnSpc>
            </a:pPr>
            <a:r>
              <a:rPr lang="en-US" b="true" sz="6434" spc="-302">
                <a:solidFill>
                  <a:srgbClr val="1F5DB9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Your GP decides what to do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A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3885" y="-214281"/>
            <a:ext cx="19249348" cy="8352798"/>
            <a:chOff x="0" y="0"/>
            <a:chExt cx="25665798" cy="11137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65798" cy="1558488"/>
            </a:xfrm>
            <a:custGeom>
              <a:avLst/>
              <a:gdLst/>
              <a:ahLst/>
              <a:cxnLst/>
              <a:rect r="r" b="b" t="t" l="l"/>
              <a:pathLst>
                <a:path h="1558488" w="25665798">
                  <a:moveTo>
                    <a:pt x="0" y="0"/>
                  </a:moveTo>
                  <a:lnTo>
                    <a:pt x="25665798" y="0"/>
                  </a:lnTo>
                  <a:lnTo>
                    <a:pt x="25665798" y="1558488"/>
                  </a:lnTo>
                  <a:lnTo>
                    <a:pt x="0" y="1558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-154511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1896" y="569636"/>
              <a:ext cx="25603901" cy="10567428"/>
            </a:xfrm>
            <a:custGeom>
              <a:avLst/>
              <a:gdLst/>
              <a:ahLst/>
              <a:cxnLst/>
              <a:rect r="r" b="b" t="t" l="l"/>
              <a:pathLst>
                <a:path h="10567428" w="25603901">
                  <a:moveTo>
                    <a:pt x="0" y="0"/>
                  </a:moveTo>
                  <a:lnTo>
                    <a:pt x="25603902" y="0"/>
                  </a:lnTo>
                  <a:lnTo>
                    <a:pt x="25603902" y="10567428"/>
                  </a:lnTo>
                  <a:lnTo>
                    <a:pt x="0" y="1056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8750" y="427910"/>
            <a:ext cx="1827022" cy="182702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92" t="-5671" r="-9666" b="-1508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5400000">
            <a:off x="13195617" y="3941485"/>
            <a:ext cx="1894588" cy="6499478"/>
          </a:xfrm>
          <a:custGeom>
            <a:avLst/>
            <a:gdLst/>
            <a:ahLst/>
            <a:cxnLst/>
            <a:rect r="r" b="b" t="t" l="l"/>
            <a:pathLst>
              <a:path h="6499478" w="1894588">
                <a:moveTo>
                  <a:pt x="0" y="0"/>
                </a:moveTo>
                <a:lnTo>
                  <a:pt x="1894588" y="0"/>
                </a:lnTo>
                <a:lnTo>
                  <a:pt x="1894588" y="6499478"/>
                </a:lnTo>
                <a:lnTo>
                  <a:pt x="0" y="6499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160721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33891" y="3756112"/>
            <a:ext cx="5218040" cy="6607088"/>
            <a:chOff x="0" y="0"/>
            <a:chExt cx="6957387" cy="88094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965121"/>
              <a:ext cx="6957387" cy="6844330"/>
            </a:xfrm>
            <a:custGeom>
              <a:avLst/>
              <a:gdLst/>
              <a:ahLst/>
              <a:cxnLst/>
              <a:rect r="r" b="b" t="t" l="l"/>
              <a:pathLst>
                <a:path h="6844330" w="6957387">
                  <a:moveTo>
                    <a:pt x="0" y="0"/>
                  </a:moveTo>
                  <a:lnTo>
                    <a:pt x="6957387" y="0"/>
                  </a:lnTo>
                  <a:lnTo>
                    <a:pt x="6957387" y="6844329"/>
                  </a:lnTo>
                  <a:lnTo>
                    <a:pt x="0" y="6844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279730">
              <a:off x="5797949" y="32999"/>
              <a:ext cx="873126" cy="1502152"/>
            </a:xfrm>
            <a:custGeom>
              <a:avLst/>
              <a:gdLst/>
              <a:ahLst/>
              <a:cxnLst/>
              <a:rect r="r" b="b" t="t" l="l"/>
              <a:pathLst>
                <a:path h="1502152" w="873126">
                  <a:moveTo>
                    <a:pt x="0" y="0"/>
                  </a:moveTo>
                  <a:lnTo>
                    <a:pt x="873126" y="0"/>
                  </a:lnTo>
                  <a:lnTo>
                    <a:pt x="873126" y="1502152"/>
                  </a:lnTo>
                  <a:lnTo>
                    <a:pt x="0" y="1502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706364">
              <a:off x="3609603" y="796759"/>
              <a:ext cx="661806" cy="1138592"/>
            </a:xfrm>
            <a:custGeom>
              <a:avLst/>
              <a:gdLst/>
              <a:ahLst/>
              <a:cxnLst/>
              <a:rect r="r" b="b" t="t" l="l"/>
              <a:pathLst>
                <a:path h="1138592" w="661806">
                  <a:moveTo>
                    <a:pt x="0" y="0"/>
                  </a:moveTo>
                  <a:lnTo>
                    <a:pt x="661806" y="0"/>
                  </a:lnTo>
                  <a:lnTo>
                    <a:pt x="661806" y="1138591"/>
                  </a:lnTo>
                  <a:lnTo>
                    <a:pt x="0" y="1138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79730">
              <a:off x="972491" y="892169"/>
              <a:ext cx="873126" cy="1502152"/>
            </a:xfrm>
            <a:custGeom>
              <a:avLst/>
              <a:gdLst/>
              <a:ahLst/>
              <a:cxnLst/>
              <a:rect r="r" b="b" t="t" l="l"/>
              <a:pathLst>
                <a:path h="1502152" w="873126">
                  <a:moveTo>
                    <a:pt x="0" y="0"/>
                  </a:moveTo>
                  <a:lnTo>
                    <a:pt x="873126" y="0"/>
                  </a:lnTo>
                  <a:lnTo>
                    <a:pt x="873126" y="1502152"/>
                  </a:lnTo>
                  <a:lnTo>
                    <a:pt x="0" y="1502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456208" y="3095429"/>
            <a:ext cx="15329163" cy="3504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24"/>
              </a:lnSpc>
            </a:pPr>
            <a:r>
              <a:rPr lang="en-US" sz="10871" spc="-282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How could </a:t>
            </a:r>
            <a:r>
              <a:rPr lang="en-US" sz="10871" spc="-282" b="true">
                <a:solidFill>
                  <a:srgbClr val="FF5744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A&amp;G</a:t>
            </a:r>
          </a:p>
          <a:p>
            <a:pPr algn="l">
              <a:lnSpc>
                <a:spcPts val="14024"/>
              </a:lnSpc>
            </a:pPr>
            <a:r>
              <a:rPr lang="en-US" sz="10871" spc="-282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be</a:t>
            </a:r>
            <a:r>
              <a:rPr lang="en-US" sz="10871" spc="-282" b="true">
                <a:solidFill>
                  <a:srgbClr val="000000"/>
                </a:solidFill>
                <a:latin typeface="Pragmatica Bold"/>
                <a:ea typeface="Pragmatica Bold"/>
                <a:cs typeface="Pragmatica Bold"/>
                <a:sym typeface="Pragmatica Bold"/>
              </a:rPr>
              <a:t> helpful?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238493" y="487620"/>
            <a:ext cx="2548770" cy="1294563"/>
          </a:xfrm>
          <a:custGeom>
            <a:avLst/>
            <a:gdLst/>
            <a:ahLst/>
            <a:cxnLst/>
            <a:rect r="r" b="b" t="t" l="l"/>
            <a:pathLst>
              <a:path h="1294563" w="2548770">
                <a:moveTo>
                  <a:pt x="0" y="0"/>
                </a:moveTo>
                <a:lnTo>
                  <a:pt x="2548770" y="0"/>
                </a:lnTo>
                <a:lnTo>
                  <a:pt x="2548770" y="1294563"/>
                </a:lnTo>
                <a:lnTo>
                  <a:pt x="0" y="1294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256722" y="98108"/>
            <a:ext cx="5824522" cy="1674550"/>
          </a:xfrm>
          <a:custGeom>
            <a:avLst/>
            <a:gdLst/>
            <a:ahLst/>
            <a:cxnLst/>
            <a:rect r="r" b="b" t="t" l="l"/>
            <a:pathLst>
              <a:path h="1674550" w="5824522">
                <a:moveTo>
                  <a:pt x="0" y="0"/>
                </a:moveTo>
                <a:lnTo>
                  <a:pt x="5824521" y="0"/>
                </a:lnTo>
                <a:lnTo>
                  <a:pt x="5824521" y="1674550"/>
                </a:lnTo>
                <a:lnTo>
                  <a:pt x="0" y="1674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DAHANDOU-0U</dc:identifier>
  <dcterms:modified xsi:type="dcterms:W3CDTF">2011-08-01T06:04:30Z</dcterms:modified>
  <cp:revision>1</cp:revision>
  <dc:title>A&amp;G Waiting Room Slides  2/2/2026</dc:title>
</cp:coreProperties>
</file>